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Inter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4CEdHWwjVDdCbSlzoyNbxmyRy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D0F7D6-22B3-4151-92D2-EFB85EF5D976}">
  <a:tblStyle styleId="{47D0F7D6-22B3-4151-92D2-EFB85EF5D9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Inter-bold.fntdata"/><Relationship Id="rId10" Type="http://schemas.openxmlformats.org/officeDocument/2006/relationships/slide" Target="slides/slide5.xml"/><Relationship Id="rId32" Type="http://schemas.openxmlformats.org/officeDocument/2006/relationships/font" Target="fonts/Inte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rgbClr val="595959"/>
                </a:solidFill>
              </a:rPr>
              <a:t>Parti du df profil +info</a:t>
            </a:r>
            <a:endParaRPr sz="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rgbClr val="595959"/>
                </a:solidFill>
              </a:rPr>
              <a:t>Inséré les répartitions sur whatsapp</a:t>
            </a:r>
            <a:endParaRPr sz="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rgbClr val="595959"/>
                </a:solidFill>
              </a:rPr>
              <a:t>Génération des non membres selon loi normale(mm moyenne et mm écart type df)</a:t>
            </a:r>
            <a:endParaRPr sz="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700">
                <a:solidFill>
                  <a:srgbClr val="595959"/>
                </a:solidFill>
              </a:rPr>
              <a:t>Concat des profil member et non profil member</a:t>
            </a:r>
            <a:endParaRPr sz="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F887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2187375" y="80403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3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Demo Day - Data Analyst</a:t>
            </a:r>
            <a:endParaRPr sz="3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382200" y="1639450"/>
            <a:ext cx="49320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fr" sz="2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Project: “Your cup of coffee” </a:t>
            </a:r>
            <a:endParaRPr b="1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Roboto"/>
              <a:buChar char="-"/>
            </a:pPr>
            <a:r>
              <a:rPr b="1" i="0" lang="fr" sz="2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Starbucks -</a:t>
            </a:r>
            <a:endParaRPr b="1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2200" y="40390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Olivier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b="0" l="0" r="0" t="13027"/>
          <a:stretch/>
        </p:blipFill>
        <p:spPr>
          <a:xfrm>
            <a:off x="183475" y="1180200"/>
            <a:ext cx="8832300" cy="27831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71488" rotWithShape="0" algn="bl" dir="10800000" dist="161925">
              <a:srgbClr val="EEEEEE">
                <a:alpha val="70980"/>
              </a:srgbClr>
            </a:outerShdw>
          </a:effectLst>
        </p:spPr>
      </p:pic>
      <p:sp>
        <p:nvSpPr>
          <p:cNvPr id="211" name="Google Shape;211;p10"/>
          <p:cNvSpPr txBox="1"/>
          <p:nvPr/>
        </p:nvSpPr>
        <p:spPr>
          <a:xfrm>
            <a:off x="5085125" y="4559650"/>
            <a:ext cx="37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densité  = 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63316 habitants/Starbucks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0"/>
          <p:cNvSpPr txBox="1"/>
          <p:nvPr/>
        </p:nvSpPr>
        <p:spPr>
          <a:xfrm>
            <a:off x="1022025" y="0"/>
            <a:ext cx="7802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Métropoles retenues filtrés selon densité moyenne des ‘Starbucks’</a:t>
            </a:r>
            <a:endParaRPr b="0" i="0" sz="16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3" name="Google Shape;2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 b="3034" l="8539" r="8547" t="3023"/>
          <a:stretch/>
        </p:blipFill>
        <p:spPr>
          <a:xfrm>
            <a:off x="5548888" y="598300"/>
            <a:ext cx="2308200" cy="442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100" y="975663"/>
            <a:ext cx="3505200" cy="381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0" name="Google Shape;220;p11"/>
          <p:cNvSpPr txBox="1"/>
          <p:nvPr/>
        </p:nvSpPr>
        <p:spPr>
          <a:xfrm>
            <a:off x="1022025" y="44200"/>
            <a:ext cx="778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ML analyse : Concat des membres et non membres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fr"/>
              <a:t>flèche </a:t>
            </a:r>
            <a:endParaRPr/>
          </a:p>
        </p:txBody>
      </p:sp>
      <p:pic>
        <p:nvPicPr>
          <p:cNvPr id="227" name="Google Shape;2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25" y="1029225"/>
            <a:ext cx="8991600" cy="3483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57213" rotWithShape="0" algn="bl" dir="5400000" dist="295275">
              <a:srgbClr val="EEEEEE">
                <a:alpha val="49803"/>
              </a:srgbClr>
            </a:outerShdw>
          </a:effectLst>
        </p:spPr>
      </p:pic>
      <p:sp>
        <p:nvSpPr>
          <p:cNvPr id="228" name="Google Shape;228;p12"/>
          <p:cNvSpPr txBox="1"/>
          <p:nvPr/>
        </p:nvSpPr>
        <p:spPr>
          <a:xfrm>
            <a:off x="152400" y="4531825"/>
            <a:ext cx="766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fr" sz="17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Modèle → XGBoost &amp; Features = Age Income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2"/>
          <p:cNvSpPr txBox="1"/>
          <p:nvPr/>
        </p:nvSpPr>
        <p:spPr>
          <a:xfrm>
            <a:off x="7992300" y="4568875"/>
            <a:ext cx="11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2"/>
          <p:cNvSpPr txBox="1"/>
          <p:nvPr/>
        </p:nvSpPr>
        <p:spPr>
          <a:xfrm>
            <a:off x="1022025" y="0"/>
            <a:ext cx="781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Benchmark du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50" y="1703850"/>
            <a:ext cx="8900700" cy="2427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00063" rotWithShape="0" algn="bl" dir="11100000" dist="228600">
              <a:srgbClr val="EEEEEE">
                <a:alpha val="70980"/>
              </a:srgbClr>
            </a:outerShdw>
          </a:effectLst>
        </p:spPr>
      </p:pic>
      <p:sp>
        <p:nvSpPr>
          <p:cNvPr id="237" name="Google Shape;237;p13"/>
          <p:cNvSpPr txBox="1"/>
          <p:nvPr/>
        </p:nvSpPr>
        <p:spPr>
          <a:xfrm>
            <a:off x="1022025" y="0"/>
            <a:ext cx="779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Application du ML et résultats de top 30 métropoles sélectionnés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62" y="1677800"/>
            <a:ext cx="8996400" cy="2453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14350" rotWithShape="0" algn="bl" dir="11280000" dist="200025">
              <a:srgbClr val="EEEEEE">
                <a:alpha val="69803"/>
              </a:srgbClr>
            </a:outerShdw>
          </a:effectLst>
        </p:spPr>
      </p:pic>
      <p:sp>
        <p:nvSpPr>
          <p:cNvPr id="244" name="Google Shape;244;p14"/>
          <p:cNvSpPr txBox="1"/>
          <p:nvPr/>
        </p:nvSpPr>
        <p:spPr>
          <a:xfrm>
            <a:off x="1022025" y="0"/>
            <a:ext cx="780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Application du ML et les résultats après l’application du filtre de densité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5249700" y="4602625"/>
            <a:ext cx="37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densité  = 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63316 habitants/Starbucks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p15"/>
          <p:cNvGraphicFramePr/>
          <p:nvPr/>
        </p:nvGraphicFramePr>
        <p:xfrm>
          <a:off x="942950" y="1407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{47D0F7D6-22B3-4151-92D2-EFB85EF5D976}</a:tableStyleId>
              </a:tblPr>
              <a:tblGrid>
                <a:gridCol w="2832625"/>
                <a:gridCol w="1284250"/>
                <a:gridCol w="1644875"/>
                <a:gridCol w="1496350"/>
              </a:tblGrid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Métropole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Densité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Position analyse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Position ML</a:t>
                      </a:r>
                      <a:endParaRPr b="1"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Minneapolis-St. Paul-Bloomington, MN-WI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99743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Allentown-Bethlehem, PA-NJ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128469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Vallejo, CA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64530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Pittsfield, MA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64328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fr" sz="15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52" name="Google Shape;252;p15"/>
          <p:cNvSpPr txBox="1"/>
          <p:nvPr/>
        </p:nvSpPr>
        <p:spPr>
          <a:xfrm>
            <a:off x="1022025" y="0"/>
            <a:ext cx="778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Correspondances dans les top métropoles sélectionnées avec le Data Analysis &amp; le 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5133475" y="4676800"/>
            <a:ext cx="37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densité  = 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63316 habitants/Starbucks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5"/>
          <p:cNvSpPr txBox="1"/>
          <p:nvPr/>
        </p:nvSpPr>
        <p:spPr>
          <a:xfrm>
            <a:off x="49700" y="4676800"/>
            <a:ext cx="37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Étude sur un ensemble de 290 métropoles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>
            <p:ph type="title"/>
          </p:nvPr>
        </p:nvSpPr>
        <p:spPr>
          <a:xfrm>
            <a:off x="1022025" y="0"/>
            <a:ext cx="781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Conclusion - nouvelle ouverture depuis 2021</a:t>
            </a:r>
            <a:endParaRPr/>
          </a:p>
        </p:txBody>
      </p:sp>
      <p:grpSp>
        <p:nvGrpSpPr>
          <p:cNvPr id="261" name="Google Shape;261;p16"/>
          <p:cNvGrpSpPr/>
          <p:nvPr/>
        </p:nvGrpSpPr>
        <p:grpSpPr>
          <a:xfrm>
            <a:off x="7" y="1869954"/>
            <a:ext cx="6024639" cy="975356"/>
            <a:chOff x="2586075" y="1476410"/>
            <a:chExt cx="6024639" cy="643375"/>
          </a:xfrm>
        </p:grpSpPr>
        <p:sp>
          <p:nvSpPr>
            <p:cNvPr id="262" name="Google Shape;262;p16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4" name="Google Shape;264;p16"/>
          <p:cNvGrpSpPr/>
          <p:nvPr/>
        </p:nvGrpSpPr>
        <p:grpSpPr>
          <a:xfrm>
            <a:off x="7" y="2868466"/>
            <a:ext cx="6024639" cy="975356"/>
            <a:chOff x="2586075" y="1476410"/>
            <a:chExt cx="6024639" cy="643375"/>
          </a:xfrm>
        </p:grpSpPr>
        <p:sp>
          <p:nvSpPr>
            <p:cNvPr id="265" name="Google Shape;265;p16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6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16"/>
          <p:cNvGrpSpPr/>
          <p:nvPr/>
        </p:nvGrpSpPr>
        <p:grpSpPr>
          <a:xfrm>
            <a:off x="6" y="3866990"/>
            <a:ext cx="6024639" cy="975356"/>
            <a:chOff x="2586075" y="1476410"/>
            <a:chExt cx="6024639" cy="643375"/>
          </a:xfrm>
        </p:grpSpPr>
        <p:sp>
          <p:nvSpPr>
            <p:cNvPr id="268" name="Google Shape;268;p16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6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16"/>
          <p:cNvGrpSpPr/>
          <p:nvPr/>
        </p:nvGrpSpPr>
        <p:grpSpPr>
          <a:xfrm>
            <a:off x="6" y="923411"/>
            <a:ext cx="6024639" cy="923372"/>
            <a:chOff x="2586075" y="1476410"/>
            <a:chExt cx="6024639" cy="643375"/>
          </a:xfrm>
        </p:grpSpPr>
        <p:sp>
          <p:nvSpPr>
            <p:cNvPr id="271" name="Google Shape;271;p16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3" name="Google Shape;273;p16"/>
          <p:cNvSpPr/>
          <p:nvPr/>
        </p:nvSpPr>
        <p:spPr>
          <a:xfrm>
            <a:off x="765975" y="4142550"/>
            <a:ext cx="46482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Minneapolis-St. Paul-Bloomington , Minnesota-Wisconsin 5/2/2022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765975" y="3080650"/>
            <a:ext cx="4403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Allentown-Bethlehem, Pennsylvania-New Jersey 9/9/2022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579575" y="2077275"/>
            <a:ext cx="4403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Vallejo, Californie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75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9/29/2022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16"/>
          <p:cNvSpPr/>
          <p:nvPr/>
        </p:nvSpPr>
        <p:spPr>
          <a:xfrm>
            <a:off x="705225" y="1167600"/>
            <a:ext cx="4432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Pittsfield, Massachusetts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375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Projet d’ouverture 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4398" y="3957904"/>
            <a:ext cx="1433809" cy="9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1294" y="2891650"/>
            <a:ext cx="1440021" cy="9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3300" y="955125"/>
            <a:ext cx="1738399" cy="8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3312" y="1851387"/>
            <a:ext cx="1335993" cy="9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"/>
          <p:cNvSpPr txBox="1"/>
          <p:nvPr>
            <p:ph type="title"/>
          </p:nvPr>
        </p:nvSpPr>
        <p:spPr>
          <a:xfrm>
            <a:off x="1022025" y="0"/>
            <a:ext cx="779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Axe d’amélioration</a:t>
            </a:r>
            <a:endParaRPr/>
          </a:p>
        </p:txBody>
      </p:sp>
      <p:grpSp>
        <p:nvGrpSpPr>
          <p:cNvPr id="287" name="Google Shape;287;p17"/>
          <p:cNvGrpSpPr/>
          <p:nvPr/>
        </p:nvGrpSpPr>
        <p:grpSpPr>
          <a:xfrm>
            <a:off x="1249381" y="2004993"/>
            <a:ext cx="6024639" cy="1333716"/>
            <a:chOff x="2586075" y="1476410"/>
            <a:chExt cx="6024639" cy="643375"/>
          </a:xfrm>
        </p:grpSpPr>
        <p:sp>
          <p:nvSpPr>
            <p:cNvPr id="288" name="Google Shape;288;p17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0" name="Google Shape;290;p17"/>
          <p:cNvSpPr/>
          <p:nvPr/>
        </p:nvSpPr>
        <p:spPr>
          <a:xfrm>
            <a:off x="2001825" y="2387350"/>
            <a:ext cx="4403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Avoir des informations sur les non membres -  réaliser une campagne com avec réponse à un questionnaire avec récompense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17"/>
          <p:cNvGrpSpPr/>
          <p:nvPr/>
        </p:nvGrpSpPr>
        <p:grpSpPr>
          <a:xfrm>
            <a:off x="1249381" y="712516"/>
            <a:ext cx="6024639" cy="1152671"/>
            <a:chOff x="2586075" y="1476410"/>
            <a:chExt cx="6024639" cy="643375"/>
          </a:xfrm>
        </p:grpSpPr>
        <p:sp>
          <p:nvSpPr>
            <p:cNvPr id="292" name="Google Shape;292;p17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4" name="Google Shape;294;p17"/>
          <p:cNvSpPr/>
          <p:nvPr/>
        </p:nvSpPr>
        <p:spPr>
          <a:xfrm>
            <a:off x="2001825" y="1008500"/>
            <a:ext cx="49518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Données interne starbucks non accessible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(ouverture de magasins)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5" name="Google Shape;295;p17"/>
          <p:cNvGrpSpPr/>
          <p:nvPr/>
        </p:nvGrpSpPr>
        <p:grpSpPr>
          <a:xfrm>
            <a:off x="1249381" y="3484817"/>
            <a:ext cx="6024639" cy="1111623"/>
            <a:chOff x="2586075" y="1476410"/>
            <a:chExt cx="6024639" cy="643375"/>
          </a:xfrm>
        </p:grpSpPr>
        <p:sp>
          <p:nvSpPr>
            <p:cNvPr id="296" name="Google Shape;296;p17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98" name="Google Shape;298;p17"/>
          <p:cNvSpPr/>
          <p:nvPr/>
        </p:nvSpPr>
        <p:spPr>
          <a:xfrm>
            <a:off x="2376375" y="3944200"/>
            <a:ext cx="4204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Manque de temps pour le processus de transformation des données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"/>
          <p:cNvSpPr txBox="1"/>
          <p:nvPr>
            <p:ph idx="4294967295" type="ctrTitle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Merci !</a:t>
            </a:r>
            <a:endParaRPr b="1" i="0" sz="5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fr" sz="5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Q&amp;A</a:t>
            </a:r>
            <a:r>
              <a:rPr b="1" i="0" lang="fr" sz="5600" u="none" cap="none" strike="noStrike">
                <a:solidFill>
                  <a:srgbClr val="9900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5600" u="none" cap="none" strike="noStrike">
              <a:solidFill>
                <a:srgbClr val="99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5" name="Google Shape;3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"/>
          <p:cNvGrpSpPr/>
          <p:nvPr/>
        </p:nvGrpSpPr>
        <p:grpSpPr>
          <a:xfrm>
            <a:off x="1384675" y="1939226"/>
            <a:ext cx="6024639" cy="643375"/>
            <a:chOff x="2586075" y="1476410"/>
            <a:chExt cx="6024639" cy="643375"/>
          </a:xfrm>
        </p:grpSpPr>
        <p:sp>
          <p:nvSpPr>
            <p:cNvPr id="64" name="Google Shape;64;p2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" name="Google Shape;66;p2"/>
          <p:cNvGrpSpPr/>
          <p:nvPr/>
        </p:nvGrpSpPr>
        <p:grpSpPr>
          <a:xfrm>
            <a:off x="1384675" y="3314176"/>
            <a:ext cx="6142101" cy="643375"/>
            <a:chOff x="2586094" y="1476410"/>
            <a:chExt cx="6024620" cy="643375"/>
          </a:xfrm>
        </p:grpSpPr>
        <p:sp>
          <p:nvSpPr>
            <p:cNvPr id="67" name="Google Shape;67;p2"/>
            <p:cNvSpPr/>
            <p:nvPr/>
          </p:nvSpPr>
          <p:spPr>
            <a:xfrm rot="-5400000">
              <a:off x="5624142" y="-866788"/>
              <a:ext cx="643375" cy="532977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586094" y="1476784"/>
              <a:ext cx="6609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120900" y="2033825"/>
            <a:ext cx="4049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Data Analyse et profil du client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2"/>
          <p:cNvGrpSpPr/>
          <p:nvPr/>
        </p:nvGrpSpPr>
        <p:grpSpPr>
          <a:xfrm>
            <a:off x="1387238" y="2632664"/>
            <a:ext cx="6024639" cy="643375"/>
            <a:chOff x="2586075" y="1476410"/>
            <a:chExt cx="6024639" cy="643375"/>
          </a:xfrm>
        </p:grpSpPr>
        <p:sp>
          <p:nvSpPr>
            <p:cNvPr id="71" name="Google Shape;71;p2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1384675" y="1245776"/>
            <a:ext cx="6024639" cy="643375"/>
            <a:chOff x="2586075" y="1476410"/>
            <a:chExt cx="6024639" cy="643375"/>
          </a:xfrm>
        </p:grpSpPr>
        <p:sp>
          <p:nvSpPr>
            <p:cNvPr id="74" name="Google Shape;74;p2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1387238" y="4012926"/>
            <a:ext cx="6024639" cy="643375"/>
            <a:chOff x="2586075" y="1476410"/>
            <a:chExt cx="6024639" cy="643375"/>
          </a:xfrm>
        </p:grpSpPr>
        <p:sp>
          <p:nvSpPr>
            <p:cNvPr id="77" name="Google Shape;77;p2"/>
            <p:cNvSpPr/>
            <p:nvPr/>
          </p:nvSpPr>
          <p:spPr>
            <a:xfrm rot="-5400000">
              <a:off x="5627501" y="-863428"/>
              <a:ext cx="643375" cy="5323050"/>
            </a:xfrm>
            <a:prstGeom prst="flowChartOffpageConnector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86075" y="1476788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2120899" y="1338775"/>
            <a:ext cx="3930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123463" y="2673988"/>
            <a:ext cx="45522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Machine Learning Test et déploiement</a:t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108150" y="3210875"/>
            <a:ext cx="4765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Comparaison du résultat de data analyse et ML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084150" y="4054263"/>
            <a:ext cx="4813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Evaluation des analyse en les 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comparant avec la situation réelle</a:t>
            </a:r>
            <a:endParaRPr b="0" i="0" sz="1800" u="none" cap="none" strike="noStrike">
              <a:solidFill>
                <a:srgbClr val="1B78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882000" y="0"/>
            <a:ext cx="826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OBJECTIF: Optimiser la localisation des Starbucks dans les métropoles américaines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3"/>
          <p:cNvGrpSpPr/>
          <p:nvPr/>
        </p:nvGrpSpPr>
        <p:grpSpPr>
          <a:xfrm>
            <a:off x="1339923" y="2418914"/>
            <a:ext cx="7470090" cy="1194436"/>
            <a:chOff x="1593000" y="2322568"/>
            <a:chExt cx="5990449" cy="647075"/>
          </a:xfrm>
        </p:grpSpPr>
        <p:sp>
          <p:nvSpPr>
            <p:cNvPr id="90" name="Google Shape;90;p3"/>
            <p:cNvSpPr/>
            <p:nvPr/>
          </p:nvSpPr>
          <p:spPr>
            <a:xfrm>
              <a:off x="3760741" y="2326143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3507476" y="1928769"/>
              <a:ext cx="643345" cy="1430954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Income per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(383,4)</a:t>
              </a:r>
              <a:endPara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387849" y="2323752"/>
              <a:ext cx="3195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Gouvernement USA</a:t>
              </a:r>
              <a:endParaRPr b="0" i="0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Revenu moyen par métropole aux USA en 2021.</a:t>
              </a:r>
              <a:endParaRPr b="0" i="0" sz="11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3"/>
          <p:cNvGrpSpPr/>
          <p:nvPr/>
        </p:nvGrpSpPr>
        <p:grpSpPr>
          <a:xfrm>
            <a:off x="1339852" y="1266000"/>
            <a:ext cx="7470109" cy="1194412"/>
            <a:chOff x="1593000" y="2322562"/>
            <a:chExt cx="5957975" cy="643506"/>
          </a:xfrm>
        </p:grpSpPr>
        <p:sp>
          <p:nvSpPr>
            <p:cNvPr id="98" name="Google Shape;98;p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 rot="-5400000">
              <a:off x="3513260" y="1922977"/>
              <a:ext cx="643365" cy="1442535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Starbucks member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(17000,6)</a:t>
              </a:r>
              <a:endParaRPr b="0" i="0" sz="1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387841" y="2323743"/>
              <a:ext cx="31626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Kaggle</a:t>
              </a:r>
              <a:endParaRPr b="0" i="0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Membres Starbucks âge, salaire, sexe en 2021 au USA</a:t>
              </a:r>
              <a:endParaRPr b="0" i="0" sz="11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1339553" y="113344"/>
            <a:ext cx="7470109" cy="1152830"/>
            <a:chOff x="1593000" y="2322568"/>
            <a:chExt cx="5957975" cy="643500"/>
          </a:xfrm>
        </p:grpSpPr>
        <p:sp>
          <p:nvSpPr>
            <p:cNvPr id="106" name="Google Shape;106;p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 rot="-5400000">
              <a:off x="3513383" y="1922863"/>
              <a:ext cx="643358" cy="1442774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Starbucks directory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(25501,11)</a:t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87841" y="2323743"/>
              <a:ext cx="3162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Kaggle </a:t>
              </a:r>
              <a:endParaRPr b="0" i="0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Données des Starbucks au USA en 2021</a:t>
              </a:r>
              <a:endParaRPr b="0" i="0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1339852" y="3579138"/>
            <a:ext cx="7470109" cy="1325674"/>
            <a:chOff x="1593000" y="2322568"/>
            <a:chExt cx="5957975" cy="643500"/>
          </a:xfrm>
        </p:grpSpPr>
        <p:sp>
          <p:nvSpPr>
            <p:cNvPr id="114" name="Google Shape;114;p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 rot="-5400000">
              <a:off x="3507762" y="1928487"/>
              <a:ext cx="643355" cy="1431528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age sexe USA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(2782,95)</a:t>
              </a:r>
              <a:endPara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387841" y="2323751"/>
              <a:ext cx="31629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Gouvernement USA</a:t>
              </a:r>
              <a:endParaRPr b="0" i="0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Recencement de la population par ville US en 2021 groupé par âge et sexe</a:t>
              </a:r>
              <a:endParaRPr b="0" i="0" sz="11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21" name="Google Shape;1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4"/>
          <p:cNvGrpSpPr/>
          <p:nvPr/>
        </p:nvGrpSpPr>
        <p:grpSpPr>
          <a:xfrm>
            <a:off x="1339580" y="2586599"/>
            <a:ext cx="7561092" cy="1161583"/>
            <a:chOff x="1593000" y="2322567"/>
            <a:chExt cx="5958307" cy="643501"/>
          </a:xfrm>
        </p:grpSpPr>
        <p:sp>
          <p:nvSpPr>
            <p:cNvPr id="127" name="Google Shape;127;p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 rot="-5400000">
              <a:off x="3475312" y="1960928"/>
              <a:ext cx="643358" cy="1366637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Création de colonne de moyenne âge et moyenne de salaire</a:t>
              </a:r>
              <a:endParaRPr b="1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4569907" y="2323745"/>
              <a:ext cx="2981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Boucle FOR</a:t>
              </a: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calcule moyenne tranches d’âge, sexe.</a:t>
              </a:r>
              <a:endParaRPr b="0" i="0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Salaire moyen par sexe et ville.</a:t>
              </a:r>
              <a:endParaRPr b="0" i="0" sz="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1339120" y="1280044"/>
            <a:ext cx="7561266" cy="1306562"/>
            <a:chOff x="1593000" y="2322568"/>
            <a:chExt cx="5957975" cy="643500"/>
          </a:xfrm>
        </p:grpSpPr>
        <p:sp>
          <p:nvSpPr>
            <p:cNvPr id="135" name="Google Shape;135;p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 rot="-5400000">
              <a:off x="3470341" y="1965898"/>
              <a:ext cx="643358" cy="1356698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Merge des dataset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580909" y="2323741"/>
              <a:ext cx="2970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Fonction </a:t>
              </a:r>
              <a:r>
                <a:rPr b="1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FUZZY WUZZY</a:t>
              </a: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pour combiner les DataFrames n’ayant pas les même clés </a:t>
              </a:r>
              <a:endParaRPr b="0" i="0" sz="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4"/>
          <p:cNvGrpSpPr/>
          <p:nvPr/>
        </p:nvGrpSpPr>
        <p:grpSpPr>
          <a:xfrm>
            <a:off x="1339498" y="152318"/>
            <a:ext cx="7561173" cy="1127605"/>
            <a:chOff x="1593000" y="2322568"/>
            <a:chExt cx="5958371" cy="643500"/>
          </a:xfrm>
        </p:grpSpPr>
        <p:sp>
          <p:nvSpPr>
            <p:cNvPr id="143" name="Google Shape;143;p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 rot="-5400000">
              <a:off x="3470223" y="1966018"/>
              <a:ext cx="643358" cy="1356458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Filtrer les colonnes</a:t>
              </a:r>
              <a:endParaRPr b="1" i="0" sz="1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569971" y="2323742"/>
              <a:ext cx="2981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Fonction </a:t>
              </a:r>
              <a:r>
                <a:rPr b="1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MASK</a:t>
              </a: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pour filtrer les colonnes ville</a:t>
              </a:r>
              <a:endParaRPr b="0" i="0" sz="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4"/>
          <p:cNvGrpSpPr/>
          <p:nvPr/>
        </p:nvGrpSpPr>
        <p:grpSpPr>
          <a:xfrm>
            <a:off x="1339726" y="3748200"/>
            <a:ext cx="7560670" cy="1161582"/>
            <a:chOff x="1593000" y="2322568"/>
            <a:chExt cx="5957975" cy="643500"/>
          </a:xfrm>
        </p:grpSpPr>
        <p:sp>
          <p:nvSpPr>
            <p:cNvPr id="151" name="Google Shape;151;p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 rot="-5400000">
              <a:off x="3475317" y="1960933"/>
              <a:ext cx="643358" cy="1366629"/>
            </a:xfrm>
            <a:prstGeom prst="flowChartOffpageConnector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0" lang="fr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Création d’un nouveau DataFrame</a:t>
              </a:r>
              <a:endParaRPr b="1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1D7E74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86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1" i="0" lang="fr" sz="2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i="0" sz="2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575230" y="2322582"/>
              <a:ext cx="29754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Utilisation de la fonction </a:t>
              </a:r>
              <a:r>
                <a:rPr b="1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CONCAT</a:t>
              </a:r>
              <a:r>
                <a:rPr b="0" i="0" lang="fr" sz="1800" u="none" cap="none" strike="noStrike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 en réinitialisant les index d’origines dans les deux DataFrame</a:t>
              </a:r>
              <a:endParaRPr b="0" i="0" sz="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8" name="Google Shape;1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/>
        </p:nvSpPr>
        <p:spPr>
          <a:xfrm>
            <a:off x="1022025" y="0"/>
            <a:ext cx="780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Optimiser la localisation des Starbucks dans les métropoles américaines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0" r="0" t="7106"/>
          <a:stretch/>
        </p:blipFill>
        <p:spPr>
          <a:xfrm>
            <a:off x="152400" y="1487125"/>
            <a:ext cx="8839200" cy="2616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485775" rotWithShape="0" algn="bl" dir="11340000" dist="200025">
              <a:srgbClr val="EEEEEE">
                <a:alpha val="71764"/>
              </a:srgbClr>
            </a:outerShdw>
          </a:effectLst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/>
        </p:nvSpPr>
        <p:spPr>
          <a:xfrm>
            <a:off x="1022025" y="0"/>
            <a:ext cx="7814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 distribution des revenus selon les catégories démographiques</a:t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4805450" y="4629375"/>
            <a:ext cx="40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Pourcentage des hommes </a:t>
            </a:r>
            <a:r>
              <a:rPr b="0" i="0" lang="f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≃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59,1 %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 txBox="1"/>
          <p:nvPr/>
        </p:nvSpPr>
        <p:spPr>
          <a:xfrm>
            <a:off x="592550" y="4629375"/>
            <a:ext cx="40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Pourcentage des femmes </a:t>
            </a:r>
            <a:r>
              <a:rPr b="0" i="0" lang="f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≃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41,9 %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75800"/>
            <a:ext cx="8839200" cy="3202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914400" rotWithShape="0" algn="bl" dir="6600000" dist="209550">
              <a:srgbClr val="EEEEEE">
                <a:alpha val="69803"/>
              </a:srgbClr>
            </a:outerShdw>
          </a:effectLst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17624" l="39208" r="39448" t="22713"/>
          <a:stretch/>
        </p:blipFill>
        <p:spPr>
          <a:xfrm>
            <a:off x="657575" y="1208775"/>
            <a:ext cx="2973300" cy="2936700"/>
          </a:xfrm>
          <a:prstGeom prst="ellipse">
            <a:avLst/>
          </a:prstGeom>
          <a:noFill/>
          <a:ln>
            <a:noFill/>
          </a:ln>
          <a:effectLst>
            <a:outerShdw blurRad="628650" rotWithShape="0" algn="bl" dir="11940000" dist="171450">
              <a:srgbClr val="EEEEEE">
                <a:alpha val="68627"/>
              </a:srgbClr>
            </a:outerShdw>
          </a:effectLst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17844" l="39289" r="39532" t="22349"/>
          <a:stretch/>
        </p:blipFill>
        <p:spPr>
          <a:xfrm>
            <a:off x="5054125" y="1208775"/>
            <a:ext cx="2860200" cy="2936700"/>
          </a:xfrm>
          <a:prstGeom prst="ellipse">
            <a:avLst/>
          </a:prstGeom>
          <a:noFill/>
          <a:ln>
            <a:noFill/>
          </a:ln>
          <a:effectLst>
            <a:outerShdw blurRad="728663" rotWithShape="0" algn="bl" dir="11820000" dist="200025">
              <a:srgbClr val="EEEEEE">
                <a:alpha val="69803"/>
              </a:srgbClr>
            </a:outerShdw>
          </a:effectLst>
        </p:spPr>
      </p:pic>
      <p:sp>
        <p:nvSpPr>
          <p:cNvPr id="181" name="Google Shape;181;p7"/>
          <p:cNvSpPr txBox="1"/>
          <p:nvPr/>
        </p:nvSpPr>
        <p:spPr>
          <a:xfrm>
            <a:off x="1019175" y="275"/>
            <a:ext cx="780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Les catégories démographiques les plus représentées au sein des membres Starbucks</a:t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2" name="Google Shape;182;p7"/>
          <p:cNvSpPr txBox="1"/>
          <p:nvPr/>
        </p:nvSpPr>
        <p:spPr>
          <a:xfrm>
            <a:off x="4793300" y="4559650"/>
            <a:ext cx="4030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de la totalité des membres </a:t>
            </a:r>
            <a:r>
              <a:rPr b="0" i="0" lang="f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≃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54%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415850" y="4559650"/>
            <a:ext cx="3903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de la totalité des membres</a:t>
            </a:r>
            <a:r>
              <a:rPr b="0" i="0" lang="f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≃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30%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 rot="-5400000">
            <a:off x="2755425" y="1337025"/>
            <a:ext cx="643375" cy="4756875"/>
          </a:xfrm>
          <a:prstGeom prst="flowChartOffpageConnector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850" y="1131650"/>
            <a:ext cx="3314700" cy="33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 rot="-5400000">
            <a:off x="2758888" y="-519337"/>
            <a:ext cx="643375" cy="4763800"/>
          </a:xfrm>
          <a:prstGeom prst="flowChartOffpageConnector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5B54"/>
              </a:buClr>
              <a:buSzPts val="2000"/>
              <a:buFont typeface="Inter Medium"/>
              <a:buChar char="●"/>
            </a:pPr>
            <a:r>
              <a:rPr b="0" i="0" lang="fr" sz="2000" u="none" cap="none" strike="noStrike">
                <a:solidFill>
                  <a:srgbClr val="155B54"/>
                </a:solidFill>
                <a:latin typeface="Roboto Medium"/>
                <a:ea typeface="Roboto Medium"/>
                <a:cs typeface="Roboto Medium"/>
                <a:sym typeface="Roboto Medium"/>
              </a:rPr>
              <a:t>un homme ≃ 50 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929400" y="1727213"/>
            <a:ext cx="3435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fr" sz="19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Homme ≃ 50 ans</a:t>
            </a:r>
            <a:endParaRPr b="0" i="0" sz="1900" u="none" cap="none" strike="noStrike">
              <a:solidFill>
                <a:srgbClr val="155B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55B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 rot="-5400000">
            <a:off x="2755425" y="410575"/>
            <a:ext cx="643375" cy="4756875"/>
          </a:xfrm>
          <a:prstGeom prst="flowChartOffpageConnector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5B54"/>
              </a:buClr>
              <a:buSzPts val="2000"/>
              <a:buFont typeface="Inter Medium"/>
              <a:buChar char="●"/>
            </a:pPr>
            <a:r>
              <a:rPr b="0" i="0" lang="fr" sz="2000" u="none" cap="none" strike="noStrike">
                <a:solidFill>
                  <a:srgbClr val="155B54"/>
                </a:solidFill>
                <a:latin typeface="Roboto Medium"/>
                <a:ea typeface="Roboto Medium"/>
                <a:cs typeface="Roboto Medium"/>
                <a:sym typeface="Roboto Medium"/>
              </a:rPr>
              <a:t>un homme ≃ 50 ans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259975" y="2641763"/>
            <a:ext cx="3727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Employé de bureau</a:t>
            </a:r>
            <a:endParaRPr b="0" i="0" sz="1800" u="none" cap="none" strike="noStrike">
              <a:solidFill>
                <a:srgbClr val="155B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55B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259975" y="3435100"/>
            <a:ext cx="3548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" sz="1800" u="none" cap="none" strike="noStrike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rPr>
              <a:t>Salaire =&gt; 65 k$/an</a:t>
            </a:r>
            <a:endParaRPr b="0" i="0" sz="1800" u="none" cap="none" strike="noStrike">
              <a:solidFill>
                <a:srgbClr val="155B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55B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22025" y="25950"/>
            <a:ext cx="780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Persona - Profil du membre</a:t>
            </a: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Starbucks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17019"/>
          <a:stretch/>
        </p:blipFill>
        <p:spPr>
          <a:xfrm>
            <a:off x="200725" y="1302352"/>
            <a:ext cx="8839200" cy="2657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628650" rotWithShape="0" algn="bl" dir="10200000" dist="152400">
              <a:srgbClr val="EEEEEE">
                <a:alpha val="68627"/>
              </a:srgbClr>
            </a:outerShdw>
          </a:effectLst>
        </p:spPr>
      </p:pic>
      <p:sp>
        <p:nvSpPr>
          <p:cNvPr id="203" name="Google Shape;203;p9"/>
          <p:cNvSpPr txBox="1"/>
          <p:nvPr/>
        </p:nvSpPr>
        <p:spPr>
          <a:xfrm>
            <a:off x="5551975" y="4559650"/>
            <a:ext cx="327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 salary_members </a:t>
            </a:r>
            <a:r>
              <a:rPr b="0" i="0" lang="fr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≃</a:t>
            </a:r>
            <a:r>
              <a:rPr b="0" i="0" lang="fr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65k$/an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1022025" y="0"/>
            <a:ext cx="780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 30 métropoles filtrés selon des catégories d'âge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fr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salaire moyen</a:t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" name="Google Shape;20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10"/>
            <a:ext cx="1061050" cy="9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